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E6E09-4B81-4A79-8BDD-4B63E99EA3A0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5158C-FC12-493D-99F3-34CF753559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47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0B9F74A-A567-433F-8472-16F2545939FE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9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9A01-DE53-4DE4-84D1-937DE03E8957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34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E08B-5B17-4C86-A892-C791069A044E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76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D981-A51F-419E-A2BF-7B9F4D08EB20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033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8C59-62D2-4867-9829-70F947979FC6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80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877-AD10-4B74-8132-3EBD6CF686E4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48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FEB08-CCDB-453D-BC30-B484BC570368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561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12372D5-282A-4626-906B-4B3FEDDBA7B1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57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664F2AB-9DF7-49BB-BFB8-A8AAAE7DE0E7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15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6533-28A1-45DD-85EE-7968F402F67B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28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E81D-C93C-4953-8783-CCBF8FE401CB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0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EE73F-80F7-47EB-B041-5E895B50B3AC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5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9A61-7649-4CAD-8D7B-A080D9D06521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5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D597-D3E3-48C8-935C-16272C94DD0F}" type="datetime1">
              <a:rPr lang="es-ES" smtClean="0"/>
              <a:t>11/05/2021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1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060E-5604-4FD6-8295-33DAA3E19CEE}" type="datetime1">
              <a:rPr lang="es-ES" smtClean="0"/>
              <a:t>11/05/2021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6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3363-DEE1-4480-B72B-99032174486A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6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F351-9188-4768-8277-E85B94ADFF2E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7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F08B08F-EF1B-42C6-A31E-370BBC6A2AE6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6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sensio97/AIVA_2021-imagenes_aerea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3062" y="148041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DETECCIÓN DE ÁRBOLES EN IMÁGENES AÉREAS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60564" y="5013651"/>
            <a:ext cx="3089644" cy="1096899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Pablo Asensio Martínez</a:t>
            </a:r>
          </a:p>
          <a:p>
            <a:pPr algn="ctr"/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Vanesa Lomas García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725059" y="3123062"/>
            <a:ext cx="2362942" cy="789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428529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6. Métricas del Desarrollo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4A4419-C72B-4E9C-9E0A-9D6A19D531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26" y="2611967"/>
            <a:ext cx="437588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EB91C6C-7256-429C-ADFF-91C3C7A6F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54"/>
              </p:ext>
            </p:extLst>
          </p:nvPr>
        </p:nvGraphicFramePr>
        <p:xfrm>
          <a:off x="1272400" y="2611967"/>
          <a:ext cx="3951533" cy="343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266">
                  <a:extLst>
                    <a:ext uri="{9D8B030D-6E8A-4147-A177-3AD203B41FA5}">
                      <a16:colId xmlns:a16="http://schemas.microsoft.com/office/drawing/2014/main" val="4139971679"/>
                    </a:ext>
                  </a:extLst>
                </a:gridCol>
                <a:gridCol w="1352267">
                  <a:extLst>
                    <a:ext uri="{9D8B030D-6E8A-4147-A177-3AD203B41FA5}">
                      <a16:colId xmlns:a16="http://schemas.microsoft.com/office/drawing/2014/main" val="2014688301"/>
                    </a:ext>
                  </a:extLst>
                </a:gridCol>
              </a:tblGrid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Métricas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0999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Clases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5 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6107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Nº</a:t>
                      </a:r>
                      <a:r>
                        <a:rPr lang="es-ES" dirty="0"/>
                        <a:t> Funciones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 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769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Líneas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233 (4180)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66029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Pruebas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0354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Comentarios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442769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7476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Duplicado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316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Tiempo 1 caso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257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939C3F3-D7F3-4483-8731-3CB24288752C}"/>
              </a:ext>
            </a:extLst>
          </p:cNvPr>
          <p:cNvSpPr txBox="1"/>
          <p:nvPr/>
        </p:nvSpPr>
        <p:spPr>
          <a:xfrm>
            <a:off x="8636477" y="6118223"/>
            <a:ext cx="276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Fuentes: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SonarCloud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Codacy</a:t>
            </a:r>
            <a:endParaRPr lang="es-E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C2032BBF-993A-4169-93DA-83AF8DB2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10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71550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322379" y="2603500"/>
            <a:ext cx="8825659" cy="3416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</a:p>
          <a:p>
            <a:r>
              <a:rPr lang="es-ES" dirty="0"/>
              <a:t>Buena estimación del número y posición de los árboles.</a:t>
            </a:r>
          </a:p>
          <a:p>
            <a:r>
              <a:rPr lang="es-ES" dirty="0"/>
              <a:t>Primer sistema funcional aceptable.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Trabajos futuros</a:t>
            </a:r>
          </a:p>
          <a:p>
            <a:r>
              <a:rPr lang="es-ES" dirty="0"/>
              <a:t>Dataset más grande y variado.</a:t>
            </a:r>
          </a:p>
          <a:p>
            <a:r>
              <a:rPr lang="es-ES" dirty="0"/>
              <a:t>Paralelizar la detección.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1800" b="1" dirty="0">
                <a:solidFill>
                  <a:schemeClr val="accent1">
                    <a:lumMod val="75000"/>
                  </a:schemeClr>
                </a:solidFill>
              </a:rPr>
              <a:t>Repositorio</a:t>
            </a:r>
            <a:endParaRPr lang="es-ES" dirty="0"/>
          </a:p>
          <a:p>
            <a:r>
              <a:rPr lang="es-ES" sz="13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https://github.com/pasensio97/AIVA_2021-imagenes_aereas </a:t>
            </a:r>
            <a:endParaRPr lang="es-ES" sz="1300" dirty="0"/>
          </a:p>
          <a:p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7. Conclusiones y Futuras Mejoras</a:t>
            </a:r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48DFE0D8-0EEB-4E29-B250-C23B514C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11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28441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2174" y="323480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accent1"/>
                </a:solidFill>
              </a:rPr>
              <a:t>¡GRACIAS POR VUESTRA ATENCIÓN!</a:t>
            </a:r>
          </a:p>
          <a:p>
            <a:pPr marL="0" indent="0" algn="ctr">
              <a:buNone/>
            </a:pPr>
            <a:endParaRPr lang="es-E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6188" y="2531291"/>
            <a:ext cx="7609931" cy="38118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Introducción al Problema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Descripción de Resultados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Requisitos Cumplidos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Curva Precision – Recall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Acierto Esperado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Métricas del 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Conclusiones y Futuras Mejoras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9362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1. Introducción al Problema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4379" y="2618668"/>
            <a:ext cx="5895892" cy="341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Imágenes de gran resolución.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Tiempo de procesamiento por imagen &lt; 1 min.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Error &lt; 10%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Detección de cada árbol con un punto y un radio.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Aplicación servidor web.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1026" name="Picture 2" descr="montaj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59" y="2618668"/>
            <a:ext cx="3552127" cy="355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830622-4807-4473-8CFB-A01C83E7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z="1600" smtClean="0"/>
              <a:t>3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273779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:\prueba2\deteccion-arboles-con-retinanet\resultados_test\ejemplo7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45" y="2451241"/>
            <a:ext cx="3961341" cy="396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1. Introducción al Problema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Uso de 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sz="1200" dirty="0">
                <a:sym typeface="Wingdings" panose="05000000000000000000" pitchFamily="2" charset="2"/>
              </a:rPr>
              <a:t></a:t>
            </a:r>
            <a:r>
              <a:rPr lang="es-ES" dirty="0"/>
              <a:t> Red de detección de objetos.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RetinaNet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Creación de un dataset de entrenamiento y de test.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Servidor en Docker para la aplicación.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CB5AA65D-3A41-418B-8B8F-22F8787B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4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40229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 Descripción de los Resultados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34" y="2433033"/>
            <a:ext cx="4134118" cy="41341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2433033"/>
            <a:ext cx="4134118" cy="4134118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0E07833C-9831-4059-98F4-A4D254DD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5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92454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 Descripción de los Resultados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07" y="2457328"/>
            <a:ext cx="3577790" cy="3577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6" y="2457328"/>
            <a:ext cx="3577790" cy="35777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19" y="6035118"/>
            <a:ext cx="4555056" cy="692435"/>
          </a:xfrm>
          <a:prstGeom prst="rect">
            <a:avLst/>
          </a:prstGeom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8B13C94D-6CF8-4269-A5BD-DCF426B7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6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408520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3. Requisitos Cumplidos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 cumplidos</a:t>
            </a:r>
          </a:p>
          <a:p>
            <a:r>
              <a:rPr lang="es-ES" dirty="0"/>
              <a:t>Tiempo de procesamiento por imagen &lt; 1 min.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GPU: 20-30 segundos (5000x5000)</a:t>
            </a:r>
          </a:p>
          <a:p>
            <a:r>
              <a:rPr lang="es-ES" dirty="0"/>
              <a:t>Detección con radio y punto.</a:t>
            </a:r>
          </a:p>
          <a:p>
            <a:r>
              <a:rPr lang="es-ES" dirty="0"/>
              <a:t>Aplicación Web.</a:t>
            </a:r>
          </a:p>
          <a:p>
            <a:pPr indent="-285750"/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317341" y="2726293"/>
            <a:ext cx="5397328" cy="341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 </a:t>
            </a:r>
            <a:r>
              <a:rPr lang="es-ES" sz="2400" b="1" dirty="0">
                <a:solidFill>
                  <a:srgbClr val="FF0000"/>
                </a:solidFill>
              </a:rPr>
              <a:t>no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cumplidos</a:t>
            </a:r>
          </a:p>
          <a:p>
            <a:r>
              <a:rPr lang="es-ES" dirty="0"/>
              <a:t>No detección de árboles pelados. </a:t>
            </a:r>
          </a:p>
          <a:p>
            <a:r>
              <a:rPr lang="es-ES" dirty="0"/>
              <a:t>Error 17,56 %</a:t>
            </a:r>
          </a:p>
          <a:p>
            <a:endParaRPr lang="es-ES" dirty="0"/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7DB5A8D3-807B-42B3-94D5-72AFCCB3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7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57555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 Curva Precision - Recall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8" y="240296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>
                      <a:lumMod val="75000"/>
                    </a:schemeClr>
                  </a:buClr>
                  <a:buNone/>
                </a:pPr>
                <a:r>
                  <a:rPr lang="es-E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Conceptos</a:t>
                </a:r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𝑖𝑛𝑡𝑒𝑟𝑠𝑒𝑐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𝑖𝑐𝑖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            </m:t>
                        </m:r>
                      </m:den>
                    </m:f>
                  </m:oMath>
                </a14:m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𝑡𝑜𝑑𝑎𝑠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𝑑𝑒𝑡𝑒𝑐𝑐𝑖𝑜𝑛𝑒𝑠</m:t>
                        </m:r>
                      </m:den>
                    </m:f>
                  </m:oMath>
                </a14:m>
                <a:endParaRPr lang="es-E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𝑡𝑟𝑢𝑡h𝑠</m:t>
                        </m:r>
                      </m:den>
                    </m:f>
                  </m:oMath>
                </a14:m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4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  <a:blipFill>
                <a:blip r:embed="rId3"/>
                <a:stretch>
                  <a:fillRect l="-1682" t="-13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5" t="52585" r="3422"/>
          <a:stretch/>
        </p:blipFill>
        <p:spPr bwMode="auto">
          <a:xfrm>
            <a:off x="4001839" y="3922590"/>
            <a:ext cx="650206" cy="4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2053" b="52148"/>
          <a:stretch/>
        </p:blipFill>
        <p:spPr bwMode="auto">
          <a:xfrm>
            <a:off x="3974338" y="3255372"/>
            <a:ext cx="830360" cy="5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9AB2634-9DC8-43DF-9D59-740D5202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8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52387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1873" y="2271822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Para IoU=0.5</a:t>
            </a:r>
          </a:p>
          <a:p>
            <a:pPr marL="0" indent="0">
              <a:buNone/>
            </a:pP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5. Acierto Esperado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6817"/>
              </p:ext>
            </p:extLst>
          </p:nvPr>
        </p:nvGraphicFramePr>
        <p:xfrm>
          <a:off x="4684926" y="3475416"/>
          <a:ext cx="64282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Ground</a:t>
                      </a:r>
                      <a:r>
                        <a:rPr lang="es-ES" baseline="0" dirty="0"/>
                        <a:t> Truth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366+151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=0.708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  <a:blipFill rotWithShape="0">
                <a:blip r:embed="rId2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=0.8243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  <a:blipFill rotWithShape="0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/>
          <p:cNvGrpSpPr/>
          <p:nvPr/>
        </p:nvGrpSpPr>
        <p:grpSpPr>
          <a:xfrm>
            <a:off x="781432" y="2806950"/>
            <a:ext cx="3172908" cy="1844605"/>
            <a:chOff x="1002030" y="3057256"/>
            <a:chExt cx="3172908" cy="184460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30" y="3350696"/>
              <a:ext cx="1493447" cy="155116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1760" y="3334255"/>
              <a:ext cx="1493178" cy="1551165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1145062" y="3073697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</a:rPr>
                <a:t>IoU &gt; 0.5 </a:t>
              </a:r>
              <a:r>
                <a:rPr lang="es-ES" sz="1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TP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2819849" y="3057256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</a:rPr>
                <a:t>IoU &lt; 0.5 </a:t>
              </a:r>
              <a:r>
                <a:rPr lang="es-ES" sz="1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FP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𝑭𝑵𝑹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78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=0.175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  <a:blipFill rotWithShape="0">
                <a:blip r:embed="rId6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arcador de número de diapositiva 3">
            <a:extLst>
              <a:ext uri="{FF2B5EF4-FFF2-40B4-BE49-F238E27FC236}">
                <a16:creationId xmlns:a16="http://schemas.microsoft.com/office/drawing/2014/main" id="{FA510EB2-EC5E-4B3D-BE49-4421FC79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9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17874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402</TotalTime>
  <Words>363</Words>
  <Application>Microsoft Office PowerPoint</Application>
  <PresentationFormat>Panorámica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Wingdings</vt:lpstr>
      <vt:lpstr>Wingdings 3</vt:lpstr>
      <vt:lpstr>Sala de reuniones Ion</vt:lpstr>
      <vt:lpstr>DETECCIÓN DE ÁRBOLES EN IMÁGENES AÉREAS</vt:lpstr>
      <vt:lpstr>ÍNDICE</vt:lpstr>
      <vt:lpstr>1. Introducción al Problema</vt:lpstr>
      <vt:lpstr>Presentación de PowerPoint</vt:lpstr>
      <vt:lpstr>Presentación de PowerPoint</vt:lpstr>
      <vt:lpstr>Presentación de PowerPoint</vt:lpstr>
      <vt:lpstr>3. Requisitos Cumplidos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ÁRBOLES EN IMÁGENES AÉREAS</dc:title>
  <dc:creator>Vanesa</dc:creator>
  <cp:lastModifiedBy>Pablo Asensio Martínez</cp:lastModifiedBy>
  <cp:revision>40</cp:revision>
  <dcterms:created xsi:type="dcterms:W3CDTF">2021-04-06T11:14:02Z</dcterms:created>
  <dcterms:modified xsi:type="dcterms:W3CDTF">2021-05-11T15:43:06Z</dcterms:modified>
</cp:coreProperties>
</file>